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8" r:id="rId2"/>
    <p:sldId id="2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25" r:id="rId17"/>
    <p:sldId id="359" r:id="rId18"/>
    <p:sldId id="360" r:id="rId19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5C3"/>
    <a:srgbClr val="B90F22"/>
    <a:srgbClr val="D7DAE3"/>
    <a:srgbClr val="020000"/>
    <a:srgbClr val="A6A6A6"/>
    <a:srgbClr val="000000"/>
    <a:srgbClr val="E9503E"/>
    <a:srgbClr val="FDCA00"/>
    <a:srgbClr val="F5A300"/>
    <a:srgbClr val="9C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0" autoAdjust="0"/>
    <p:restoredTop sz="94481"/>
  </p:normalViewPr>
  <p:slideViewPr>
    <p:cSldViewPr snapToObjects="1">
      <p:cViewPr varScale="1">
        <p:scale>
          <a:sx n="78" d="100"/>
          <a:sy n="78" d="100"/>
        </p:scale>
        <p:origin x="974" y="62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75108420-E461-435A-8ECB-F6C71FF0F24E}" type="datetime4">
              <a:rPr lang="de-DE" smtClean="0"/>
              <a:t>24. Januar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48187F7-EF88-4B10-8CB9-9086C96E7EF2}" type="datetime4">
              <a:rPr lang="de-DE" smtClean="0"/>
              <a:t>24. Januar 2023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68F857-620B-4973-B30B-85FAAE8863E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 cap="none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918B814-E824-400E-91F5-FC071E06B1D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9274EA1-8614-4804-B55B-75F904F7C0F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2134495"/>
            <a:ext cx="5466987" cy="15511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46A268C-BB46-4410-8705-B332F120AA4C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15F8DD1-AD68-4E9C-976E-07B7984C6EB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7A6D9FA-8ACB-44CF-BC95-77FD0810029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8C3FC1F-5A3D-421A-A075-D2573789B57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5B5C9822-2503-4058-9180-8ABF6466AE5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2A8979B-6763-4FAF-A21B-3A6FE768726B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5CB4D64D-DA49-4E09-93B4-41946BC4835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7353FA7-FC32-4AAE-B964-1047D8B2D14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64AB-8B6A-4B42-B494-72C4681C18E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 cap="none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9DE428B-3AB6-4FD0-863C-936463EE368B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FB20 | Hessian AI | Yannik Keller</a:t>
            </a:r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336B7AD-CF52-4A55-9785-CE9AF388C12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D8152AA-D705-4984-A444-84F2B3DFD016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965244" y="1870179"/>
            <a:ext cx="979308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2pPr>
            <a:lvl3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3pPr>
            <a:lvl4pPr marL="479988" indent="-234945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4pPr>
            <a:lvl5pPr marL="715415" indent="-241294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1127448" y="980728"/>
            <a:ext cx="8496944" cy="504088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cap="none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A452E-9D99-F083-535D-90D96571AA15}"/>
              </a:ext>
            </a:extLst>
          </p:cNvPr>
          <p:cNvCxnSpPr>
            <a:cxnSpLocks/>
          </p:cNvCxnSpPr>
          <p:nvPr userDrawn="1"/>
        </p:nvCxnSpPr>
        <p:spPr>
          <a:xfrm flipV="1">
            <a:off x="839416" y="1484784"/>
            <a:ext cx="8928991" cy="32"/>
          </a:xfrm>
          <a:prstGeom prst="line">
            <a:avLst/>
          </a:prstGeom>
          <a:ln>
            <a:solidFill>
              <a:schemeClr val="dk1">
                <a:shade val="95000"/>
                <a:satMod val="105000"/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C1BADD2-561A-43AA-A0DA-E9B6C476C62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908D-24BA-4690-B7FF-7D0821DDB32B}" type="datetimeFigureOut">
              <a:rPr lang="en-DE" smtClean="0"/>
              <a:t>24/01/2023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B7F4-FAAE-4F5E-A455-99FDA89422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80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5C8-8C77-4E9F-9BE6-228A9C38ACB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8D8E9-B5D9-4E64-9436-B1C73853671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03244246-601B-4D0E-961F-A510941D6AA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C0DA3D-2AA4-4018-889A-944A3DE6184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5C9030E-B072-4CDF-9685-813E93F2FEC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6670F078-2E90-40B6-89F5-3D57126D536C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C002F67D-1B8A-456A-947B-2D667113C94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FB20 | Hessian AI | Yannik Keller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  <p:sldLayoutId id="2147484254" r:id="rId25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none" spc="200" baseline="0">
          <a:solidFill>
            <a:schemeClr val="tx1"/>
          </a:solidFill>
          <a:latin typeface="+mn-lt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4" descr="A picture containing transport, balloon, aircraft&#10;&#10;Description automatically generated">
            <a:extLst>
              <a:ext uri="{FF2B5EF4-FFF2-40B4-BE49-F238E27FC236}">
                <a16:creationId xmlns:a16="http://schemas.microsoft.com/office/drawing/2014/main" id="{7071E88B-90EC-9EBD-3707-443662D5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0" y="27384"/>
            <a:ext cx="12194117" cy="68580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3715AF-902D-CA4C-AA7B-B385B1CEEB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DA4CF7-395B-44B4-BD12-1B2BC0E46E2D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20BAA8-A5A3-0E49-BA51-146E6B0C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F4D66C-6235-1247-9BDB-7E2A8BD6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FB20 | Hessian AI | Yannik Keller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873867-4E88-E648-8CDB-B45C5FCC6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5838" y="4053552"/>
            <a:ext cx="7679795" cy="492443"/>
          </a:xfrm>
        </p:spPr>
        <p:txBody>
          <a:bodyPr/>
          <a:lstStyle/>
          <a:p>
            <a:r>
              <a:rPr lang="en-GB" dirty="0"/>
              <a:t>How to leverage relational inductive biases present in board games with a scalable Graph Neural Network architecture.</a:t>
            </a:r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A2FE0A-A053-EF44-B613-4DE6DB362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GNNs meet self-play Reinforcement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54537-75E2-2ACA-3156-DDBE99CA5EB7}"/>
              </a:ext>
            </a:extLst>
          </p:cNvPr>
          <p:cNvSpPr txBox="1"/>
          <p:nvPr/>
        </p:nvSpPr>
        <p:spPr>
          <a:xfrm>
            <a:off x="2627482" y="5520307"/>
            <a:ext cx="693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By Yannik Keller, Masters student at TU Darmstadt. Supervised by Jannis Blüml and Gopika </a:t>
            </a:r>
            <a:r>
              <a:rPr lang="en-GB" sz="1400" dirty="0" err="1"/>
              <a:t>Sudhakaran</a:t>
            </a:r>
            <a:r>
              <a:rPr lang="en-GB" sz="1400" dirty="0"/>
              <a:t>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74748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DE989F-A4FF-F177-5EED-AF47F680AB7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65244" y="1870179"/>
                <a:ext cx="9793088" cy="717184"/>
              </a:xfrm>
            </p:spPr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sz="2000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GraphSAGE</a:t>
                </a:r>
                <a:r>
                  <a:rPr lang="en-GB" sz="20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message passing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DE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DE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DE" sz="20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DE" sz="2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mean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DE" sz="2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D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D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Duelling architecture, one head for advantage, one for value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DE989F-A4FF-F177-5EED-AF47F680A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65244" y="1870179"/>
                <a:ext cx="9793088" cy="717184"/>
              </a:xfrm>
              <a:blipFill>
                <a:blip r:embed="rId2"/>
                <a:stretch>
                  <a:fillRect l="-1493" t="-11111" b="-21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62C18-582F-AAE9-BB32-7BE3994AD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GNN architecture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D193-2225-C8A2-5CDB-2430292539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E11DE-A57B-D9AA-E184-82A917C64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163F0-B054-1CD7-F351-C917B7474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837E-112A-061B-F279-34E30ACA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" y="2874354"/>
            <a:ext cx="12024671" cy="33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D6291-7DF1-C3A5-D1A8-D31A172FCD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69277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GNNs can by design handle input graphs of any size.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This makes transfer of knowledge learned on a smaller board to a larger board easier than with CNNs, which require a fixed input size.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I start training on small boards and then jointly grow the size of the Hex board and the number of </a:t>
            </a:r>
            <a:r>
              <a:rPr lang="en-GB" dirty="0" err="1"/>
              <a:t>SAGEConv</a:t>
            </a:r>
            <a:r>
              <a:rPr lang="en-GB" dirty="0"/>
              <a:t> layers / hidden dimension in my GNN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E1AA5-C90E-7D69-A0C0-017014C7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Train on small, learn about large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8663C-1C6F-89FD-A138-1667B44B95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E19BE-9F66-60AE-EF69-EAFD62948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06FF-3D66-1511-B3AF-F476EB5E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4F7D61-D39A-E0D9-46AC-B18D72D1C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74" y="3876367"/>
            <a:ext cx="4026294" cy="211507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1259CC3-51D7-26A4-B28D-8E5D7ABE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0" y="3998719"/>
            <a:ext cx="3560473" cy="1870375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E416CD-E0BB-4810-6902-72516E0C7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63" y="3842852"/>
            <a:ext cx="4082853" cy="21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B209-8437-6746-C446-DDADF0A6C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RainbowDQN results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91DD7-A9FC-34F0-AEAB-FFFAA37B69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637D6-A7E6-546C-E2F9-059148EB8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7B1A-4EEC-6264-715C-185E0322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4A8003-6D2F-D799-934E-679D8496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733" y="2028546"/>
            <a:ext cx="5256584" cy="3884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5631-747F-9563-8AC6-FC4266A5B326}"/>
              </a:ext>
            </a:extLst>
          </p:cNvPr>
          <p:cNvSpPr txBox="1"/>
          <p:nvPr/>
        </p:nvSpPr>
        <p:spPr>
          <a:xfrm>
            <a:off x="6744072" y="2852936"/>
            <a:ext cx="4427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Transfer works: When switching to a higher Hex size, the model starts out with higher </a:t>
            </a:r>
            <a:r>
              <a:rPr lang="en-GB" sz="2800" dirty="0" err="1"/>
              <a:t>elo</a:t>
            </a:r>
            <a:r>
              <a:rPr lang="en-GB" sz="2800" dirty="0"/>
              <a:t> (red x).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418689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DEABE0-5ADE-AB3C-26FD-3871C1DB94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38526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Adapted </a:t>
            </a:r>
            <a:r>
              <a:rPr lang="en-GB" dirty="0" err="1"/>
              <a:t>CrazyAra</a:t>
            </a:r>
            <a:r>
              <a:rPr lang="en-GB" dirty="0"/>
              <a:t> C++ implementation to work with Hex Graphs and Graph Neural Networks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I generate training samples using the MCTS-search from the adapted </a:t>
            </a:r>
            <a:r>
              <a:rPr lang="en-GB" dirty="0" err="1"/>
              <a:t>CrazyAra</a:t>
            </a:r>
            <a:r>
              <a:rPr lang="en-GB" dirty="0"/>
              <a:t> binary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Training is handled by another process with another GPU in pure python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GNN architecture is similar to RainbowDQN, but now with a policy head with </a:t>
            </a:r>
            <a:r>
              <a:rPr lang="en-GB" dirty="0" err="1"/>
              <a:t>softmax</a:t>
            </a:r>
            <a:r>
              <a:rPr lang="en-GB" dirty="0"/>
              <a:t> activation in the end.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C2C6C-81CC-8AC1-A518-B2AE452B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Method 2: Adapt </a:t>
            </a:r>
            <a:r>
              <a:rPr lang="en-GB" dirty="0" err="1"/>
              <a:t>CrazyAra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56B7-A981-ED9A-093B-76B3DAEBFA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414C4-D9C6-2729-556A-1F42E4788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32FC5-FA4E-D630-C094-A523FF144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 descr="A picture containing bird, parrot, orange&#10;&#10;Description automatically generated">
            <a:extLst>
              <a:ext uri="{FF2B5EF4-FFF2-40B4-BE49-F238E27FC236}">
                <a16:creationId xmlns:a16="http://schemas.microsoft.com/office/drawing/2014/main" id="{E576DB56-0EEC-0565-561A-EC4B0DB7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54" y="4592071"/>
            <a:ext cx="2974568" cy="1487284"/>
          </a:xfrm>
          <a:prstGeom prst="rect">
            <a:avLst/>
          </a:prstGeom>
        </p:spPr>
      </p:pic>
      <p:pic>
        <p:nvPicPr>
          <p:cNvPr id="8" name="Picture 7" descr="A colorfu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CA51C74-3513-BC44-0B34-218F4CAC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62" y="4107804"/>
            <a:ext cx="1554133" cy="241754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82C13C-C517-0A1C-EAD4-3C5D30FDF8A6}"/>
              </a:ext>
            </a:extLst>
          </p:cNvPr>
          <p:cNvSpPr/>
          <p:nvPr/>
        </p:nvSpPr>
        <p:spPr>
          <a:xfrm>
            <a:off x="5691674" y="4940881"/>
            <a:ext cx="1623526" cy="56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530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8D9099-B820-4990-D96D-34EE30988C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692771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I had some success training GNNs for 5x5 and 7x7 Hex. However, as the generation of each training sample requires a whole MCTS, it takes longer to get to a reasonable result than with RainbowDQN.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Currently in somewhat of a buggy state. Working on it …</a:t>
            </a:r>
            <a:endParaRPr lang="en-DE" dirty="0"/>
          </a:p>
          <a:p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4E67-878D-236A-956E-47F3CABC0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Status of </a:t>
            </a:r>
            <a:r>
              <a:rPr lang="en-GB" dirty="0" err="1"/>
              <a:t>CrazyAra</a:t>
            </a:r>
            <a:r>
              <a:rPr lang="en-GB" dirty="0"/>
              <a:t> approach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42478-8B05-7F1E-3436-D00C173FE2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7BCB2-06E4-8883-272B-5E375B4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C7EE0-69CA-DB2A-1481-2312D7C5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D93F-A7FC-77EB-C8E3-AD2A55366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27448" y="2780928"/>
            <a:ext cx="4752528" cy="370870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What I still want to do during my Thesis:</a:t>
            </a:r>
          </a:p>
          <a:p>
            <a:pPr marL="0" indent="0">
              <a:buNone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Get </a:t>
            </a:r>
            <a:r>
              <a:rPr lang="en-GB" sz="1800" dirty="0" err="1"/>
              <a:t>CrazyAra</a:t>
            </a:r>
            <a:r>
              <a:rPr lang="en-GB" sz="1800" dirty="0"/>
              <a:t> approach working again and run some experiments on DGX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Investigate / quantify transfer from smaller boards to larger boards with GNNs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Do a fair comparison between GNNs and CNNs in self-play RL.</a:t>
            </a:r>
          </a:p>
          <a:p>
            <a:endParaRPr lang="en-DE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3B16F-DD6B-B1D0-3032-5966070A2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Future direction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71AEA-11CC-20B5-B215-A066E851A9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FA724-FEF8-18B2-A615-88B0093E8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BF70F-737B-9619-BCD7-065DB993D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2A92C21-6420-A899-138E-2FBFCA9D557D}"/>
              </a:ext>
            </a:extLst>
          </p:cNvPr>
          <p:cNvSpPr txBox="1">
            <a:spLocks/>
          </p:cNvSpPr>
          <p:nvPr/>
        </p:nvSpPr>
        <p:spPr>
          <a:xfrm>
            <a:off x="6450525" y="2780928"/>
            <a:ext cx="4906401" cy="2800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dirty="0"/>
              <a:t>Other things that would be nice to do</a:t>
            </a:r>
          </a:p>
          <a:p>
            <a:pPr marL="0" indent="0">
              <a:buNone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Try other GNN architectures. </a:t>
            </a:r>
            <a:r>
              <a:rPr lang="en-GB" sz="1800" dirty="0" err="1"/>
              <a:t>GraphSAGE</a:t>
            </a:r>
            <a:r>
              <a:rPr lang="en-GB" sz="1800" dirty="0"/>
              <a:t> likely is not the absolute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Hex Graphs are actually a special case of Shannon-vertex switching graphs. How do GNNs generalize to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Write a paper about this and submit to a peer reviewed journal / conference.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751CEB-83AC-421E-5DFF-6891ADBE4C36}"/>
              </a:ext>
            </a:extLst>
          </p:cNvPr>
          <p:cNvSpPr txBox="1">
            <a:spLocks/>
          </p:cNvSpPr>
          <p:nvPr/>
        </p:nvSpPr>
        <p:spPr>
          <a:xfrm>
            <a:off x="1127448" y="1662672"/>
            <a:ext cx="10058400" cy="7295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There is a lot of things still worth trying I think, however my thesis submission date is in two months 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80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D987FCA-A0F0-0F43-A3A3-A20AC15C7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260CB6-A417-42AC-8707-7270391C1A2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A9C85D-0A9C-D44E-93F5-3270A3D1D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6291095-7846-F64B-9A40-C59B2FA64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FB20 | Hessian AI | Yannik Keller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731635D-F8D1-B64E-B0AE-33BFB5D9E0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42928" y="1905716"/>
            <a:ext cx="7557615" cy="1345818"/>
          </a:xfrm>
        </p:spPr>
        <p:txBody>
          <a:bodyPr/>
          <a:lstStyle/>
          <a:p>
            <a:r>
              <a:rPr lang="de-DE" dirty="0"/>
              <a:t>Thank you for your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14D6D3-E9E0-2ACC-F462-118821CF9C99}"/>
              </a:ext>
            </a:extLst>
          </p:cNvPr>
          <p:cNvSpPr txBox="1"/>
          <p:nvPr/>
        </p:nvSpPr>
        <p:spPr>
          <a:xfrm>
            <a:off x="1343472" y="3789040"/>
            <a:ext cx="9145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Questions?</a:t>
            </a:r>
          </a:p>
          <a:p>
            <a:pPr algn="ctr"/>
            <a:r>
              <a:rPr lang="en-GB" dirty="0"/>
              <a:t>Ideas?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772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39137-5191-71AB-B219-A0C3414519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923877"/>
          </a:xfrm>
        </p:spPr>
        <p:txBody>
          <a:bodyPr/>
          <a:lstStyle/>
          <a:p>
            <a:r>
              <a:rPr lang="en-GB" dirty="0"/>
              <a:t>What performance ceiling can one expect from self-play with DQN. Should I try to add a search on top of the raw net in inference?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advantage of GNNs for Hex is most convincing?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Relational inductive biases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Isomorphisms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Generalization between board sizes</a:t>
            </a:r>
          </a:p>
          <a:p>
            <a:pPr marL="702243" lvl="3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322A3-348C-D886-E0EF-EAF8A038B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Some of my questions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9EFA-1402-6328-15BE-DA4BC3F0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E2CC2-856C-5ABB-7AB8-330DDEA18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46B20-FA6C-E7C9-F5BF-C47B4C0A5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20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F563B-FDB0-1514-90CC-F0B665660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4308872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effectLst/>
                <a:latin typeface="Arial" panose="020B0604020202020204" pitchFamily="34" charset="0"/>
              </a:rPr>
              <a:t>Henderson, P. (2010). Playing and solving the game of hex (Unpublished doctoral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disserta</a:t>
            </a:r>
            <a:r>
              <a:rPr lang="en-GB" sz="1600" dirty="0">
                <a:effectLst/>
                <a:latin typeface="Arial" panose="020B0604020202020204" pitchFamily="34" charset="0"/>
              </a:rPr>
              <a:t>-</a:t>
            </a:r>
            <a:br>
              <a:rPr lang="en-GB" sz="1600" dirty="0"/>
            </a:br>
            <a:r>
              <a:rPr lang="en-GB" sz="1600" dirty="0" err="1">
                <a:effectLst/>
                <a:latin typeface="Arial" panose="020B0604020202020204" pitchFamily="34" charset="0"/>
              </a:rPr>
              <a:t>tion</a:t>
            </a:r>
            <a:r>
              <a:rPr lang="en-GB" sz="1600" dirty="0">
                <a:effectLst/>
                <a:latin typeface="Arial" panose="020B0604020202020204" pitchFamily="34" charset="0"/>
              </a:rPr>
              <a:t>). University of Alberta.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effectLst/>
                <a:latin typeface="Arial" panose="020B0604020202020204" pitchFamily="34" charset="0"/>
              </a:rPr>
              <a:t>Hamilton, W. L., Ying, R., &amp;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Leskovec</a:t>
            </a:r>
            <a:r>
              <a:rPr lang="en-GB" sz="1600" dirty="0">
                <a:effectLst/>
                <a:latin typeface="Arial" panose="020B0604020202020204" pitchFamily="34" charset="0"/>
              </a:rPr>
              <a:t>, J. (2017). Inductive representation learning on</a:t>
            </a:r>
            <a:br>
              <a:rPr lang="en-GB" sz="1600" dirty="0"/>
            </a:br>
            <a:r>
              <a:rPr lang="en-GB" sz="1600" dirty="0">
                <a:effectLst/>
                <a:latin typeface="Arial" panose="020B0604020202020204" pitchFamily="34" charset="0"/>
              </a:rPr>
              <a:t>large graphs. In Proceedings of the 31st international conference on neural information</a:t>
            </a:r>
            <a:br>
              <a:rPr lang="en-GB" sz="1600" dirty="0"/>
            </a:br>
            <a:r>
              <a:rPr lang="en-GB" sz="1600" dirty="0">
                <a:effectLst/>
                <a:latin typeface="Arial" panose="020B0604020202020204" pitchFamily="34" charset="0"/>
              </a:rPr>
              <a:t>processing systems (p. 1025–1035). Red Hook, NY, USA: Curran Associates Inc.</a:t>
            </a:r>
            <a:endParaRPr lang="en-GB" sz="1600" dirty="0">
              <a:effectLst/>
            </a:endParaRP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effectLst/>
              </a:rPr>
              <a:t>Czech, J., Korus, P., &amp; </a:t>
            </a:r>
            <a:r>
              <a:rPr lang="en-GB" sz="1600" dirty="0" err="1">
                <a:effectLst/>
              </a:rPr>
              <a:t>Kersting</a:t>
            </a:r>
            <a:r>
              <a:rPr lang="en-GB" sz="1600" dirty="0">
                <a:effectLst/>
              </a:rPr>
              <a:t>, K. (2021, May). Improving </a:t>
            </a:r>
            <a:r>
              <a:rPr lang="en-GB" sz="1600" dirty="0" err="1">
                <a:effectLst/>
              </a:rPr>
              <a:t>alphazero</a:t>
            </a:r>
            <a:r>
              <a:rPr lang="en-GB" sz="1600" dirty="0">
                <a:effectLst/>
              </a:rPr>
              <a:t> using monte-</a:t>
            </a:r>
            <a:r>
              <a:rPr lang="en-GB" sz="1600" dirty="0" err="1">
                <a:effectLst/>
              </a:rPr>
              <a:t>carlo</a:t>
            </a:r>
            <a:br>
              <a:rPr lang="en-GB" sz="1600" dirty="0"/>
            </a:br>
            <a:r>
              <a:rPr lang="en-GB" sz="1600" dirty="0">
                <a:effectLst/>
              </a:rPr>
              <a:t>graph search. In (Vol. 31, p. 103-111).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effectLst/>
                <a:latin typeface="Arial" panose="020B0604020202020204" pitchFamily="34" charset="0"/>
              </a:rPr>
              <a:t>Hessel, M.,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Modayil</a:t>
            </a:r>
            <a:r>
              <a:rPr lang="en-GB" sz="1600" dirty="0">
                <a:effectLst/>
                <a:latin typeface="Arial" panose="020B0604020202020204" pitchFamily="34" charset="0"/>
              </a:rPr>
              <a:t>, J., van Hasselt, H.,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Schaul</a:t>
            </a:r>
            <a:r>
              <a:rPr lang="en-GB" sz="1600" dirty="0">
                <a:effectLst/>
                <a:latin typeface="Arial" panose="020B0604020202020204" pitchFamily="34" charset="0"/>
              </a:rPr>
              <a:t>, T.,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Ostrovski</a:t>
            </a:r>
            <a:r>
              <a:rPr lang="en-GB" sz="1600" dirty="0">
                <a:effectLst/>
                <a:latin typeface="Arial" panose="020B0604020202020204" pitchFamily="34" charset="0"/>
              </a:rPr>
              <a:t>, G., Dabney, W., . . . Silver, D.</a:t>
            </a:r>
            <a:br>
              <a:rPr lang="en-GB" sz="1600" dirty="0"/>
            </a:br>
            <a:r>
              <a:rPr lang="en-GB" sz="1600" dirty="0">
                <a:effectLst/>
                <a:latin typeface="Arial" panose="020B0604020202020204" pitchFamily="34" charset="0"/>
              </a:rPr>
              <a:t>(2017). Rainbow: Combining improvements in deep reinforcement learning.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CoRR</a:t>
            </a:r>
            <a:r>
              <a:rPr lang="en-GB" sz="1600" dirty="0">
                <a:effectLst/>
                <a:latin typeface="Arial" panose="020B0604020202020204" pitchFamily="34" charset="0"/>
              </a:rPr>
              <a:t>,</a:t>
            </a:r>
            <a:br>
              <a:rPr lang="en-GB" sz="1600" dirty="0"/>
            </a:br>
            <a:r>
              <a:rPr lang="en-GB" sz="1600" dirty="0">
                <a:effectLst/>
                <a:latin typeface="Arial" panose="020B0604020202020204" pitchFamily="34" charset="0"/>
              </a:rPr>
              <a:t>abs/1710.02298.</a:t>
            </a:r>
            <a:endParaRPr lang="en-GB" sz="1600" dirty="0">
              <a:effectLst/>
            </a:endParaRP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2786B-558C-0869-780F-E280A6DA8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6487B-C16E-52DC-6FE1-58DC082504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D9F48-33C8-8860-10AC-88DDC3031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B9048-B20E-371E-C028-EBD8F014A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89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EC74-0835-9944-989F-50DC4AE1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341" y="986303"/>
            <a:ext cx="9508067" cy="144000"/>
          </a:xfrm>
        </p:spPr>
        <p:txBody>
          <a:bodyPr/>
          <a:lstStyle/>
          <a:p>
            <a:r>
              <a:rPr lang="en-GB" sz="3600" cap="none" dirty="0">
                <a:solidFill>
                  <a:schemeClr val="tx1">
                    <a:alpha val="80000"/>
                  </a:schemeClr>
                </a:solidFill>
                <a:latin typeface="+mn-lt"/>
              </a:rPr>
              <a:t>State of the art board game AI</a:t>
            </a:r>
            <a:endParaRPr lang="en-DE" sz="3600" cap="none" dirty="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91AD9-FAD7-2554-31CF-6B29F6DF09A3}"/>
              </a:ext>
            </a:extLst>
          </p:cNvPr>
          <p:cNvSpPr txBox="1"/>
          <p:nvPr/>
        </p:nvSpPr>
        <p:spPr>
          <a:xfrm>
            <a:off x="838200" y="1983266"/>
            <a:ext cx="10226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current state of the art for two-player zero-sum games such as Chess, Shogi, Go or Hex can be summarized like this:</a:t>
            </a: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DB24-8F87-8E55-ABF3-262CA1E1EBDB}"/>
              </a:ext>
            </a:extLst>
          </p:cNvPr>
          <p:cNvSpPr txBox="1"/>
          <p:nvPr/>
        </p:nvSpPr>
        <p:spPr>
          <a:xfrm>
            <a:off x="838200" y="3060169"/>
            <a:ext cx="1116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Approximate a policy and value function with </a:t>
            </a:r>
            <a:r>
              <a:rPr lang="en-GB" sz="2400" b="1" i="1" dirty="0"/>
              <a:t>convolutional neural networks </a:t>
            </a:r>
            <a:r>
              <a:rPr lang="en-GB" sz="2400" i="1" dirty="0"/>
              <a:t>and train them using an AlphaGo style algorithm.</a:t>
            </a:r>
            <a:endParaRPr lang="en-DE" sz="2400" i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580831F-C188-2677-17E6-0FD47D29BF5A}"/>
              </a:ext>
            </a:extLst>
          </p:cNvPr>
          <p:cNvSpPr/>
          <p:nvPr/>
        </p:nvSpPr>
        <p:spPr>
          <a:xfrm rot="10800000">
            <a:off x="8591550" y="3630300"/>
            <a:ext cx="357480" cy="67180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B1740-60F2-7D19-AF10-A2DDD13BF70F}"/>
              </a:ext>
            </a:extLst>
          </p:cNvPr>
          <p:cNvSpPr txBox="1"/>
          <p:nvPr/>
        </p:nvSpPr>
        <p:spPr>
          <a:xfrm>
            <a:off x="6524819" y="4488601"/>
            <a:ext cx="4133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is the part that I want to improve on</a:t>
            </a:r>
            <a:endParaRPr lang="en-DE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86F69-0559-1821-2666-52420CFC8525}"/>
              </a:ext>
            </a:extLst>
          </p:cNvPr>
          <p:cNvCxnSpPr>
            <a:cxnSpLocks/>
          </p:cNvCxnSpPr>
          <p:nvPr/>
        </p:nvCxnSpPr>
        <p:spPr>
          <a:xfrm>
            <a:off x="921619" y="1484784"/>
            <a:ext cx="8918797" cy="0"/>
          </a:xfrm>
          <a:prstGeom prst="line">
            <a:avLst/>
          </a:prstGeom>
          <a:ln>
            <a:solidFill>
              <a:schemeClr val="dk1">
                <a:shade val="95000"/>
                <a:satMod val="105000"/>
                <a:alpha val="6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6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D65E4-B2FB-E006-17DA-AADB64CC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33" y="1767293"/>
            <a:ext cx="9793088" cy="2077492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CNNs have relational inductive biases towards spatial locality and translational invariance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This is great while patterns are local. However, when they are not, CNNs are a bad choice</a:t>
            </a:r>
          </a:p>
          <a:p>
            <a:pPr marL="0" indent="0">
              <a:buNone/>
            </a:pPr>
            <a:endParaRPr lang="en-DE" sz="2000" cap="none" dirty="0">
              <a:latin typeface="+mn-lt"/>
            </a:endParaRPr>
          </a:p>
          <a:p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6940-4D76-E9C9-5281-3728C88B6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000" kern="0" cap="none" dirty="0">
                <a:solidFill>
                  <a:schemeClr val="tx1">
                    <a:alpha val="80000"/>
                  </a:schemeClr>
                </a:solidFill>
                <a:latin typeface="+mn-lt"/>
              </a:rPr>
              <a:t>The problem with CNNs</a:t>
            </a:r>
            <a:endParaRPr lang="en-DE" sz="4000" kern="0" cap="none" dirty="0">
              <a:solidFill>
                <a:schemeClr val="tx1">
                  <a:alpha val="80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0CE17-9244-115B-5B34-A6E7A98C7D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F4B89-3551-F286-1700-98C5A068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78A8-40C2-8166-1254-6C9F45F2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B17A5F-74F5-0C5C-D37B-8C7A7E91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73" y="3536924"/>
            <a:ext cx="8385578" cy="2523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F41D0B-10D6-56DD-5BDC-A42D98AD052E}"/>
              </a:ext>
            </a:extLst>
          </p:cNvPr>
          <p:cNvSpPr txBox="1"/>
          <p:nvPr/>
        </p:nvSpPr>
        <p:spPr>
          <a:xfrm>
            <a:off x="1771530" y="6204755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Long bishop diagonal</a:t>
            </a:r>
            <a:endParaRPr lang="en-DE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9D3B5-8161-4C64-32F1-A14DCECDCF4A}"/>
              </a:ext>
            </a:extLst>
          </p:cNvPr>
          <p:cNvSpPr txBox="1"/>
          <p:nvPr/>
        </p:nvSpPr>
        <p:spPr>
          <a:xfrm>
            <a:off x="4527577" y="6195463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“Ladder”</a:t>
            </a:r>
            <a:endParaRPr lang="en-DE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E11066-04FA-3EEE-D8ED-2BA1638E66C5}"/>
              </a:ext>
            </a:extLst>
          </p:cNvPr>
          <p:cNvSpPr txBox="1"/>
          <p:nvPr/>
        </p:nvSpPr>
        <p:spPr>
          <a:xfrm>
            <a:off x="7077541" y="6195463"/>
            <a:ext cx="355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Long distance connected nodes</a:t>
            </a:r>
            <a:endParaRPr lang="en-DE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361F8-A827-9434-BF65-43DE13D9DB75}"/>
              </a:ext>
            </a:extLst>
          </p:cNvPr>
          <p:cNvSpPr txBox="1"/>
          <p:nvPr/>
        </p:nvSpPr>
        <p:spPr>
          <a:xfrm>
            <a:off x="2415341" y="3301446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Chess</a:t>
            </a:r>
            <a:endParaRPr lang="en-D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18E1C-CA2B-8A11-195D-2DAAD2BA6BCE}"/>
              </a:ext>
            </a:extLst>
          </p:cNvPr>
          <p:cNvSpPr txBox="1"/>
          <p:nvPr/>
        </p:nvSpPr>
        <p:spPr>
          <a:xfrm>
            <a:off x="5416391" y="3296298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Go</a:t>
            </a:r>
            <a:endParaRPr lang="en-DE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8581F-22FA-9FAB-144F-E4592845B588}"/>
              </a:ext>
            </a:extLst>
          </p:cNvPr>
          <p:cNvSpPr txBox="1"/>
          <p:nvPr/>
        </p:nvSpPr>
        <p:spPr>
          <a:xfrm>
            <a:off x="8706030" y="3296297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Hex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99048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98746-77C1-1031-3BDA-376381D2D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07721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Can GNNs capture the relational structure of Hex better than CNNs?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Can GNNs help to generalize / transfer between different board sizes of Hex?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Which self-play reinforcement learning approaches work best with GNNs?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8C6CE-136F-4C3D-406F-24AE98CE5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052F8-FC10-61CC-208E-6155A435D9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63904-0FB7-507E-3AC9-C1E20D727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0C86C-42BF-AF33-6E96-151EB0C48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1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B66D84-1401-1AB0-39B2-809620F9DD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384995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Red and Blue players fill tiles on alternating turns.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Red wins by connecting the left and right sides with a continuous path of red tiles while blue wins by connecting the top and bottom with blue tiles.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On a filled board, exactly one player will achieve his goal (No draws)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33DE-92F6-0C2E-980D-399960D3D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game Hex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3FD1-B39C-7B73-61B6-C7CCAD7A9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A106D-FEE7-9475-13E6-72AC652E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B1604-1C4E-A82D-8A72-30B0CE8C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141E27-EF70-F507-8273-CB815724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165" y="3789040"/>
            <a:ext cx="3416307" cy="2008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75EFB72-7938-3C8F-DC73-BD96F0F6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996" y="3789040"/>
            <a:ext cx="3423883" cy="200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73BF6-0D56-5F58-5BC3-EC62EC8A9A9E}"/>
              </a:ext>
            </a:extLst>
          </p:cNvPr>
          <p:cNvSpPr txBox="1"/>
          <p:nvPr/>
        </p:nvSpPr>
        <p:spPr>
          <a:xfrm>
            <a:off x="1936970" y="5890347"/>
            <a:ext cx="267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Red wins</a:t>
            </a:r>
            <a:endParaRPr lang="en-D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D944D-D803-F577-31FE-D085F1E5EE7F}"/>
              </a:ext>
            </a:extLst>
          </p:cNvPr>
          <p:cNvSpPr txBox="1"/>
          <p:nvPr/>
        </p:nvSpPr>
        <p:spPr>
          <a:xfrm>
            <a:off x="7030806" y="5893457"/>
            <a:ext cx="267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Blue wins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80364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8A4E3-2EBB-2399-E6C5-5097A3211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077492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Hex has an alternative graph representation, which makes Hex a prime candidate for Graph Neural Networks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The short player connects neighbours after removing vertices and wins by creating a direct connection between the two terminal nodes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The cut player removes vertices and wins by cutting the two terminal nodes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Each board has two equivalent graphs, with red or blue as the short player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FAFC6-5204-56B8-A9D0-F0BD06FE5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Hex Graphs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5C1A-C40F-659F-B830-B18D11A9CF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DC879-37C0-8D5B-2A55-FE661D086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E277-1143-511B-D8A8-8084F1956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32DFDA-9C2B-5AC9-82BF-5BCFA4C0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4653" y="4331145"/>
            <a:ext cx="2764873" cy="165507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02730A-490A-3A21-DE52-18217AEE2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1526" y="4331145"/>
            <a:ext cx="2930237" cy="1713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25F89C-CC60-5AA8-3647-802B7A6F8A7C}"/>
              </a:ext>
            </a:extLst>
          </p:cNvPr>
          <p:cNvSpPr/>
          <p:nvPr/>
        </p:nvSpPr>
        <p:spPr>
          <a:xfrm>
            <a:off x="5015880" y="4941168"/>
            <a:ext cx="1512168" cy="40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90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CA26-2873-2823-43AB-6A582403E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        Grid              vs           Graph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1D5EF-C23F-C331-7835-9095FBB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EDD9-A252-E0EF-E876-5899553BD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2815-BAFE-E0F1-855F-2631CC8D5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32D464-41CC-F799-21F1-55EE3D19E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3135" y="2135055"/>
            <a:ext cx="4400989" cy="22875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276379-90A5-5F3A-36AF-7A7282CAD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7925" y="2497004"/>
            <a:ext cx="4400989" cy="2287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6B7F8-B6FA-212B-CF64-0E48588EC35F}"/>
              </a:ext>
            </a:extLst>
          </p:cNvPr>
          <p:cNvSpPr txBox="1"/>
          <p:nvPr/>
        </p:nvSpPr>
        <p:spPr>
          <a:xfrm>
            <a:off x="377779" y="5024368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and B are spatially far apart, but they have a direct relation. If B is red, playing at A immediately wins for Red, while B being blue would make A irrelevant.</a:t>
            </a:r>
            <a:endParaRPr lang="en-DE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7AA46-53DB-E2DE-F585-F23B6C10831E}"/>
              </a:ext>
            </a:extLst>
          </p:cNvPr>
          <p:cNvSpPr txBox="1"/>
          <p:nvPr/>
        </p:nvSpPr>
        <p:spPr>
          <a:xfrm>
            <a:off x="6710864" y="5652053"/>
            <a:ext cx="5206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the graph, we can just check if A is connected to both terminal nodes.</a:t>
            </a:r>
            <a:endParaRPr lang="en-DE" sz="2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E893E06-AFA8-3F64-B62B-C2A2AD116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1853" y="3307819"/>
            <a:ext cx="3969714" cy="22875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4BB25C-37D9-7FA1-8DF7-5B6F4C040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4967" y="1729131"/>
            <a:ext cx="3644111" cy="20999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43FBAC-28E5-AB03-1FC0-D685E136ED28}"/>
              </a:ext>
            </a:extLst>
          </p:cNvPr>
          <p:cNvCxnSpPr/>
          <p:nvPr/>
        </p:nvCxnSpPr>
        <p:spPr>
          <a:xfrm>
            <a:off x="6126480" y="1737360"/>
            <a:ext cx="0" cy="461044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4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7BE9F-EBEB-ED98-8202-0ECDFBBF0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        Grid              vs           Graph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56D9-5F94-D929-DDA0-0318D75B6F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5D70-1231-032E-06A4-379A8BD10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00D16-3975-1DE6-E2C6-239DB84D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F0FF70-6A32-253E-A2FD-4AED0CAB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0" y="1825052"/>
            <a:ext cx="3669483" cy="21387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29CE13-F823-798B-7F75-9FE4833C9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1093" y="2892287"/>
            <a:ext cx="3660406" cy="2142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32C4D-7EF8-945C-EDC3-8575F59B27C2}"/>
              </a:ext>
            </a:extLst>
          </p:cNvPr>
          <p:cNvSpPr txBox="1"/>
          <p:nvPr/>
        </p:nvSpPr>
        <p:spPr>
          <a:xfrm>
            <a:off x="420849" y="5255619"/>
            <a:ext cx="5430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Equivalent endgames may look very different in the grid representation. A CNN might output very different values/policies for left and right.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4FBE2-203A-B38A-3476-55FB9C218B36}"/>
              </a:ext>
            </a:extLst>
          </p:cNvPr>
          <p:cNvSpPr txBox="1"/>
          <p:nvPr/>
        </p:nvSpPr>
        <p:spPr>
          <a:xfrm>
            <a:off x="6572949" y="5517232"/>
            <a:ext cx="505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Isomorph graphs will always result in the same GNN output.</a:t>
            </a:r>
            <a:endParaRPr lang="en-DE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BC6D4C-BAA7-6ACF-8B98-14C9ACA8FD70}"/>
              </a:ext>
            </a:extLst>
          </p:cNvPr>
          <p:cNvCxnSpPr/>
          <p:nvPr/>
        </p:nvCxnSpPr>
        <p:spPr>
          <a:xfrm>
            <a:off x="6126480" y="1737360"/>
            <a:ext cx="0" cy="461044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5D7DDE20-6AC8-C399-F1BF-5935C10F3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2064" y="3560169"/>
            <a:ext cx="3790950" cy="16954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742E1D9-4612-4E2B-843E-D7673866B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3891" y="1902115"/>
            <a:ext cx="3676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6E297-FB6A-97E2-1843-15D3E265FC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00054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DQN adapted to self-play: Treat opponents move as part of the environment.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Agent plays games against itself using epsilon greedy policy and collects samples </a:t>
            </a:r>
            <a:r>
              <a:rPr lang="en-GB" i="1" dirty="0"/>
              <a:t>state, action, next state when it is the same players turn, reward</a:t>
            </a:r>
            <a:r>
              <a:rPr lang="en-GB" dirty="0"/>
              <a:t> (-1 or 1 at the end of the game).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Rainbow features: Duelling Double DQN with 2-step returns and prioritized replay buffer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3DEE1-7883-4618-8074-5BF0CC8E4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7448" y="1052704"/>
            <a:ext cx="9937104" cy="504088"/>
          </a:xfrm>
        </p:spPr>
        <p:txBody>
          <a:bodyPr/>
          <a:lstStyle/>
          <a:p>
            <a:r>
              <a:rPr lang="en-GB" sz="3200" dirty="0"/>
              <a:t>Method 1: Train GNN with RainbowDQN</a:t>
            </a:r>
            <a:endParaRPr lang="en-D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0F19-7AD8-BE80-55F9-2C0EF1351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A5250-4061-4B02-8AB6-3D23FC420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988C7-BD83-34E5-D81C-C48FC591B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8230E4-F138-1160-5EC5-8BFEC02E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649" y="4036311"/>
            <a:ext cx="6795407" cy="1840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9B21A-96DA-89FA-5333-41E3A65BAE92}"/>
              </a:ext>
            </a:extLst>
          </p:cNvPr>
          <p:cNvSpPr txBox="1"/>
          <p:nvPr/>
        </p:nvSpPr>
        <p:spPr>
          <a:xfrm>
            <a:off x="1942374" y="5949280"/>
            <a:ext cx="737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Collecting a </a:t>
            </a:r>
            <a:r>
              <a:rPr lang="en-GB" sz="1600" b="1" dirty="0"/>
              <a:t>one-step</a:t>
            </a:r>
            <a:r>
              <a:rPr lang="en-GB" sz="1600" dirty="0"/>
              <a:t> state, action, reward, state (</a:t>
            </a:r>
            <a:r>
              <a:rPr lang="en-GB" sz="1600" dirty="0" err="1"/>
              <a:t>s,a,r,s</a:t>
            </a:r>
            <a:r>
              <a:rPr lang="en-GB" sz="1600" dirty="0"/>
              <a:t>’) tuple during self-play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608608510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178</TotalTime>
  <Words>1258</Words>
  <Application>Microsoft Office PowerPoint</Application>
  <PresentationFormat>Widescreen</PresentationFormat>
  <Paragraphs>140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Bitstream Charter</vt:lpstr>
      <vt:lpstr>Calibri</vt:lpstr>
      <vt:lpstr>Cambria Math</vt:lpstr>
      <vt:lpstr>Stafford</vt:lpstr>
      <vt:lpstr>Wingdings</vt:lpstr>
      <vt:lpstr>TUDa Präsentationsvorlage</vt:lpstr>
      <vt:lpstr>PowerPoint Presentation</vt:lpstr>
      <vt:lpstr>State of the art board game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Yannik Keller</cp:lastModifiedBy>
  <cp:revision>303</cp:revision>
  <dcterms:created xsi:type="dcterms:W3CDTF">2009-12-23T09:42:49Z</dcterms:created>
  <dcterms:modified xsi:type="dcterms:W3CDTF">2023-01-24T09:33:18Z</dcterms:modified>
</cp:coreProperties>
</file>